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48"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varScale="1">
        <p:scale>
          <a:sx n="77" d="100"/>
          <a:sy n="77" d="100"/>
        </p:scale>
        <p:origin x="-850" y="-77"/>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81B7DD9A-5A46-40DE-AB6E-095BEFA9588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w="9525"/>
        </p:spPr>
        <p:txBody>
          <a:bodyPr/>
          <a:lstStyle/>
          <a:p>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F6F5B866-A45B-4EED-9B26-BF6E8E8ED0D9}" type="datetimeFigureOut">
              <a:rPr lang="en-US"/>
              <a:pPr>
                <a:defRPr/>
              </a:pPr>
              <a:t>2/25/2015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9C72FDC3-CBD4-4A4D-9172-21EF696B0AE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E63847A2-FB3C-4508-BAAC-B7AC14AB26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5BDF1AAD-31D8-463C-953F-E41C03E66C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778CA3EB-8344-4830-8C62-1495E4DD56C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982A2776-01AA-408F-AB4A-7E77D4941EA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CE2CEBB7-085E-4BB9-90DF-3151A2B05AB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7C32BF69-3542-48FA-B69B-F6CF9F8B3F9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E9DEE742-FBAC-4EF9-AAFB-A7E5D96DB19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362DC182-CCD9-4F94-AEF9-8671411A676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B210B07F-0C85-4988-B021-C4919616EB2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521F3F68-355F-4019-93BF-62B9A6F38D9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53CCDB66-9682-4950-91D5-D00C4116F5A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4" r:id="rId1"/>
    <p:sldLayoutId id="2147484010" r:id="rId2"/>
    <p:sldLayoutId id="2147484015" r:id="rId3"/>
    <p:sldLayoutId id="2147484016" r:id="rId4"/>
    <p:sldLayoutId id="2147484017" r:id="rId5"/>
    <p:sldLayoutId id="2147484018" r:id="rId6"/>
    <p:sldLayoutId id="2147484011" r:id="rId7"/>
    <p:sldLayoutId id="2147484019" r:id="rId8"/>
    <p:sldLayoutId id="2147484020" r:id="rId9"/>
    <p:sldLayoutId id="2147484012" r:id="rId10"/>
    <p:sldLayoutId id="2147484013"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2014</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U.S.</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 Slip/Trip/Fall from same level</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4708525"/>
        </p:xfrm>
        <a:graphic>
          <a:graphicData uri="http://schemas.openxmlformats.org/drawingml/2006/table">
            <a:tbl>
              <a:tblPr/>
              <a:tblGrid>
                <a:gridCol w="4448175"/>
                <a:gridCol w="663575"/>
                <a:gridCol w="3795713"/>
              </a:tblGrid>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r>
              <a:tr h="2241549">
                <a:tc>
                  <a:txBody>
                    <a:bodyPr/>
                    <a:lstStyle/>
                    <a:p>
                      <a:r>
                        <a:rPr kumimoji="0" lang="en-US" sz="1400" kern="1200" dirty="0" smtClean="0">
                          <a:solidFill>
                            <a:schemeClr val="tx1"/>
                          </a:solidFill>
                          <a:effectLst/>
                          <a:latin typeface="+mn-lt"/>
                          <a:ea typeface="+mn-ea"/>
                          <a:cs typeface="+mn-cs"/>
                        </a:rPr>
                        <a:t>An employee was working with a second employee while attempting to remove a piece of angle iron from a storage rack. The employee was attempting to pull the angle iron out using a 1-inch nylon lifting strap when the strap slipped, causing the employee to lose balance.  The resulting twisting motion, coupled with his left foot “sticking” to floor due to good traction, resulted in 2 fractures above the left ankle.  </a:t>
                      </a:r>
                      <a:endParaRPr kumimoji="0" lang="en-GB" sz="11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r>
              <a:tr h="1528762">
                <a:tc row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Use of incorrect tool, shortcut taken instead of using crane</a:t>
                      </a:r>
                    </a:p>
                    <a:p>
                      <a:pPr marL="228600" marR="0" lvl="0" indent="-2286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r>
                        <a:rPr lang="en-US" sz="1400" dirty="0" smtClean="0"/>
                        <a:t>Stand down on using the tools available</a:t>
                      </a:r>
                      <a:r>
                        <a:rPr lang="en-US" sz="1400" baseline="0" dirty="0" smtClean="0"/>
                        <a:t> and not taking safety shortcuts, perform 6S on rack </a:t>
                      </a:r>
                      <a:endParaRPr lang="en-US" sz="1400" dirty="0"/>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dirty="0"/>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r>
              <a:tr h="3127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3580"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23581" name="Picture 5" descr="C:\Users\rgmurphy\AppData\Local\Microsoft\Windows\Temporary Internet Files\Content.Outlook\FL9WFFBN\Pull Iron.jpg"/>
          <p:cNvPicPr>
            <a:picLocks noChangeAspect="1" noChangeArrowheads="1"/>
          </p:cNvPicPr>
          <p:nvPr/>
        </p:nvPicPr>
        <p:blipFill>
          <a:blip r:embed="rId5" cstate="print"/>
          <a:srcRect/>
          <a:stretch>
            <a:fillRect/>
          </a:stretch>
        </p:blipFill>
        <p:spPr bwMode="auto">
          <a:xfrm>
            <a:off x="5160963" y="1350963"/>
            <a:ext cx="2962275" cy="22002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17379</TotalTime>
  <Words>136</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Lucida Sans Unicode</vt:lpstr>
      <vt:lpstr>Wingdings 3</vt:lpstr>
      <vt:lpstr>Verdana</vt:lpstr>
      <vt:lpstr>Wingdings 2</vt:lpstr>
      <vt:lpstr>+mj-lt</vt: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479</cp:revision>
  <cp:lastPrinted>2003-11-04T16:53:27Z</cp:lastPrinted>
  <dcterms:created xsi:type="dcterms:W3CDTF">2004-01-23T18:06:09Z</dcterms:created>
  <dcterms:modified xsi:type="dcterms:W3CDTF">2015-02-25T08:46:17Z</dcterms:modified>
</cp:coreProperties>
</file>